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6"/>
  </p:notesMasterIdLst>
  <p:handoutMasterIdLst>
    <p:handoutMasterId r:id="rId47"/>
  </p:handoutMasterIdLst>
  <p:sldIdLst>
    <p:sldId id="795" r:id="rId2"/>
    <p:sldId id="798" r:id="rId3"/>
    <p:sldId id="799" r:id="rId4"/>
    <p:sldId id="804" r:id="rId5"/>
    <p:sldId id="887" r:id="rId6"/>
    <p:sldId id="888" r:id="rId7"/>
    <p:sldId id="889" r:id="rId8"/>
    <p:sldId id="856" r:id="rId9"/>
    <p:sldId id="890" r:id="rId10"/>
    <p:sldId id="891" r:id="rId11"/>
    <p:sldId id="892" r:id="rId12"/>
    <p:sldId id="893" r:id="rId13"/>
    <p:sldId id="894" r:id="rId14"/>
    <p:sldId id="895" r:id="rId15"/>
    <p:sldId id="896" r:id="rId16"/>
    <p:sldId id="897" r:id="rId17"/>
    <p:sldId id="898" r:id="rId18"/>
    <p:sldId id="899" r:id="rId19"/>
    <p:sldId id="900" r:id="rId20"/>
    <p:sldId id="901" r:id="rId21"/>
    <p:sldId id="902" r:id="rId22"/>
    <p:sldId id="903" r:id="rId23"/>
    <p:sldId id="904" r:id="rId24"/>
    <p:sldId id="905" r:id="rId25"/>
    <p:sldId id="800" r:id="rId26"/>
    <p:sldId id="845" r:id="rId27"/>
    <p:sldId id="754" r:id="rId28"/>
    <p:sldId id="861" r:id="rId29"/>
    <p:sldId id="862" r:id="rId30"/>
    <p:sldId id="753" r:id="rId31"/>
    <p:sldId id="749" r:id="rId32"/>
    <p:sldId id="750" r:id="rId33"/>
    <p:sldId id="770" r:id="rId34"/>
    <p:sldId id="848" r:id="rId35"/>
    <p:sldId id="854" r:id="rId36"/>
    <p:sldId id="855" r:id="rId37"/>
    <p:sldId id="858" r:id="rId38"/>
    <p:sldId id="867" r:id="rId39"/>
    <p:sldId id="860" r:id="rId40"/>
    <p:sldId id="863" r:id="rId41"/>
    <p:sldId id="864" r:id="rId42"/>
    <p:sldId id="865" r:id="rId43"/>
    <p:sldId id="771" r:id="rId44"/>
    <p:sldId id="859" r:id="rId45"/>
  </p:sldIdLst>
  <p:sldSz cx="12192000" cy="6858000"/>
  <p:notesSz cx="7099300" cy="10234613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792" autoAdjust="0"/>
  </p:normalViewPr>
  <p:slideViewPr>
    <p:cSldViewPr>
      <p:cViewPr varScale="1">
        <p:scale>
          <a:sx n="59" d="100"/>
          <a:sy n="59" d="100"/>
        </p:scale>
        <p:origin x="6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9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58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42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79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9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86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35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9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388" y="762000"/>
            <a:ext cx="8634412" cy="57562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en-US" dirty="0"/>
              <a:t>CAP 5636 – Advanced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19800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</a:t>
            </a:r>
            <a:r>
              <a:rPr lang="en-US" sz="2400" dirty="0" err="1">
                <a:latin typeface="Calibri"/>
                <a:cs typeface="Calibri"/>
              </a:rPr>
              <a:t>Lotzi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Bölöni</a:t>
            </a:r>
            <a:endParaRPr lang="en-US" sz="24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adapted from the ones created by Dan Klein and Pieter Abbeel for CS188 Intro to AI at UC Berkeley, available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</a:p>
        </p:txBody>
      </p:sp>
    </p:spTree>
    <p:extLst>
      <p:ext uri="{BB962C8B-B14F-4D97-AF65-F5344CB8AC3E}">
        <p14:creationId xmlns:p14="http://schemas.microsoft.com/office/powerpoint/2010/main" val="3539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1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5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0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76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57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61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4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89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38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8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35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10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If we fixed some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what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 says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V</a:t>
            </a:r>
            <a:r>
              <a:rPr lang="en-US" sz="20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971800"/>
            <a:ext cx="3076881" cy="4052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6147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610600" y="1371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Efficiency: O(S</a:t>
            </a:r>
            <a:r>
              <a:rPr lang="en-US" sz="2400" baseline="30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Solve with </a:t>
            </a:r>
            <a:r>
              <a:rPr lang="en-US" sz="2000" dirty="0" err="1">
                <a:latin typeface="Calibri"/>
                <a:cs typeface="Calibri"/>
              </a:rPr>
              <a:t>Matlab</a:t>
            </a:r>
            <a:r>
              <a:rPr lang="en-US" sz="2000" dirty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/>
              <a:t>After the policy is evaluated, a new policy is chosen (slow like a value iteration pass)</a:t>
            </a:r>
          </a:p>
          <a:p>
            <a:pPr lvl="1"/>
            <a:r>
              <a:rPr lang="en-US" sz="2200" dirty="0"/>
              <a:t>The new policy will be better (or we’re done)</a:t>
            </a:r>
          </a:p>
          <a:p>
            <a:pPr lvl="4"/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400" dirty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/>
              <a:t>Actions: </a:t>
            </a:r>
            <a:r>
              <a:rPr lang="en-US" sz="2400" i="1" dirty="0">
                <a:solidFill>
                  <a:srgbClr val="3333FF"/>
                </a:solidFill>
              </a:rPr>
              <a:t>Blue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/>
              <a:t>States: </a:t>
            </a:r>
            <a:r>
              <a:rPr lang="en-US" sz="2400" dirty="0">
                <a:solidFill>
                  <a:srgbClr val="008000"/>
                </a:solidFill>
              </a:rPr>
              <a:t>Win</a:t>
            </a:r>
            <a:r>
              <a:rPr lang="en-US" sz="2400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400" dirty="0"/>
              <a:t>Specifically, reinforcement learning</a:t>
            </a:r>
          </a:p>
          <a:p>
            <a:pPr lvl="1"/>
            <a:r>
              <a:rPr lang="en-US" sz="2400" dirty="0"/>
              <a:t>There was an MDP, but you couldn’t solve it with just computation</a:t>
            </a:r>
          </a:p>
          <a:p>
            <a:pPr lvl="1"/>
            <a:r>
              <a:rPr lang="en-US" sz="2400" dirty="0"/>
              <a:t>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400" dirty="0"/>
              <a:t>Exploration: you have to try unknown actions to get information</a:t>
            </a:r>
          </a:p>
          <a:p>
            <a:pPr lvl="1"/>
            <a:r>
              <a:rPr lang="en-US" sz="2400" dirty="0"/>
              <a:t>Exploitation: eventually, you have to use what you know</a:t>
            </a:r>
          </a:p>
          <a:p>
            <a:pPr lvl="1"/>
            <a:r>
              <a:rPr lang="en-US" sz="2400" dirty="0"/>
              <a:t>Regret: even if you learn intelligently, you make mistakes</a:t>
            </a:r>
          </a:p>
          <a:p>
            <a:pPr lvl="1"/>
            <a:r>
              <a:rPr lang="en-US" sz="2400" dirty="0"/>
              <a:t>Sampling: because of chance, you have to try things repeatedly</a:t>
            </a:r>
          </a:p>
          <a:p>
            <a:pPr lvl="1"/>
            <a:r>
              <a:rPr lang="en-US" sz="2400" dirty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value iteration, we update every state in each iteration</a:t>
            </a:r>
          </a:p>
          <a:p>
            <a:pPr>
              <a:defRPr/>
            </a:pPr>
            <a:endParaRPr lang="en-US" sz="24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82" y="1295401"/>
            <a:ext cx="8572499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72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2744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577269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964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58877</TotalTime>
  <Words>1583</Words>
  <Application>Microsoft Office PowerPoint</Application>
  <PresentationFormat>Widescreen</PresentationFormat>
  <Paragraphs>399</Paragraphs>
  <Slides>44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ＭＳ Ｐゴシック</vt:lpstr>
      <vt:lpstr>Arial</vt:lpstr>
      <vt:lpstr>Calibri</vt:lpstr>
      <vt:lpstr>Symbol</vt:lpstr>
      <vt:lpstr>Wingdings</vt:lpstr>
      <vt:lpstr>dan-berkeley-nlp-v1</vt:lpstr>
      <vt:lpstr>CAP 5636 – Advanced Artificial Intelligence </vt:lpstr>
      <vt:lpstr>The Bellman Equations</vt:lpstr>
      <vt:lpstr>The Bellman Equations</vt:lpstr>
      <vt:lpstr>Value Iteration</vt:lpstr>
      <vt:lpstr>Policy Extraction</vt:lpstr>
      <vt:lpstr>Computing Actions from Values</vt:lpstr>
      <vt:lpstr>Computing Actions from Q-Values</vt:lpstr>
      <vt:lpstr>Policy Methods</vt:lpstr>
      <vt:lpstr>Policy Iteration</vt:lpstr>
      <vt:lpstr>Problems with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Iteration</vt:lpstr>
      <vt:lpstr>Policy Iteration</vt:lpstr>
      <vt:lpstr>Comparison</vt:lpstr>
      <vt:lpstr>Summary: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  <vt:lpstr>Asynchronous Value Iteration*</vt:lpstr>
      <vt:lpstr>Interlude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Ladislau Boloni</cp:lastModifiedBy>
  <cp:revision>2656</cp:revision>
  <cp:lastPrinted>2014-02-18T19:00:09Z</cp:lastPrinted>
  <dcterms:created xsi:type="dcterms:W3CDTF">2004-08-27T04:16:05Z</dcterms:created>
  <dcterms:modified xsi:type="dcterms:W3CDTF">2016-09-22T16:54:42Z</dcterms:modified>
</cp:coreProperties>
</file>